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861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Intellectual Property and AI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What is Intellectual Property?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Copyright and AI Problems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  <a:p>
            <a:endParaRPr/>
          </a:p>
          <a:p>
            <a:r>
              <a:t>SCHOOL POLICY REFERENCE:</a:t>
            </a:r>
          </a:p>
          <a:p>
            <a:r>
              <a:t>Teacher should reference the specific school AI policy during this section. If school doesn't have formal AI policy yet, discuss:</a:t>
            </a:r>
          </a:p>
          <a:p>
            <a:r>
              <a:t>- General acceptable use policy as it applies to AI</a:t>
            </a:r>
          </a:p>
          <a:p>
            <a:r>
              <a:t>- Subject-specific rules (e.g., English may have different rules than Computer Science)</a:t>
            </a:r>
          </a:p>
          <a:p>
            <a:r>
              <a:t>- Exam board regulations for coursework</a:t>
            </a:r>
          </a:p>
          <a:p>
            <a:r>
              <a:t>- How policies may evolve as AI develops</a:t>
            </a:r>
          </a:p>
          <a:p>
            <a:endParaRPr/>
          </a:p>
          <a:p>
            <a:r>
              <a:t>Suggest students ask teachers in each subject: 'What are the rules for AI use in this subject?'</a:t>
            </a:r>
          </a:p>
          <a:p>
            <a:endParaRPr/>
          </a:p>
          <a:p>
            <a:r>
              <a:t>Note: Different subjects may have different expectations. Always check with your teacher for that specific subject/assignment.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9730446-B3BD-5875-268F-C340754CDC5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9018" y="1600201"/>
            <a:ext cx="843663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3835FB-564E-C93F-E4ED-F53753BA867E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Intellectual Property and 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8 Computer Science</a:t>
            </a:r>
          </a:p>
          <a:p>
            <a:r>
              <a:rPr dirty="0">
                <a:solidFill>
                  <a:schemeClr val="tx1"/>
                </a:solidFill>
              </a:rPr>
              <a:t>Lesson 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800"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No Homework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Last lessons homework due today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b="1" dirty="0"/>
              <a:t>Ethical Evaluation</a:t>
            </a:r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Choose one AI: </a:t>
            </a:r>
            <a:r>
              <a:rPr lang="en-US" sz="1600" dirty="0"/>
              <a:t>Instagram filters, AI tutors, smart speakers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Apply 3 ethical principles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Would you approve or ban? Why?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250 words</a:t>
            </a:r>
          </a:p>
          <a:p>
            <a:pPr marL="0" indent="0"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sz="2000" dirty="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2000" dirty="0"/>
          </a:p>
          <a:p>
            <a:r>
              <a:rPr sz="2000" dirty="0"/>
              <a:t>UNESCO (2024). AI competency framework for students. Paris: UNESCO. Available at: https://www.unesco.org/en/digital-education/ai-future-learning</a:t>
            </a:r>
          </a:p>
          <a:p>
            <a:endParaRPr sz="2000" dirty="0"/>
          </a:p>
          <a:p>
            <a:r>
              <a:rPr sz="2000" dirty="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2000" dirty="0"/>
          </a:p>
          <a:p>
            <a:r>
              <a:rPr sz="2000" dirty="0"/>
              <a:t>Joint Council for Qualifications: AI use in assessments</a:t>
            </a:r>
          </a:p>
          <a:p>
            <a:endParaRPr sz="2000" dirty="0"/>
          </a:p>
          <a:p>
            <a:r>
              <a:rPr sz="2000" dirty="0"/>
              <a:t>Intellectual Property Office guidance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By the end of this lesson, you will be able to: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copyright and intellectual property basics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Recognize AI-related copyright issues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Practice academic integrity when using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Ethics Retrieval:</a:t>
            </a:r>
          </a:p>
          <a:p>
            <a:pPr marL="0" indent="0">
              <a:buNone/>
            </a:pPr>
            <a:r>
              <a:rPr sz="2000" dirty="0"/>
              <a:t>1. Name three UNESCO ethical principles</a:t>
            </a:r>
          </a:p>
          <a:p>
            <a:pPr marL="0" indent="0">
              <a:buNone/>
            </a:pPr>
            <a:r>
              <a:rPr sz="2000" dirty="0"/>
              <a:t>2. What does non-discrimination mean?</a:t>
            </a:r>
          </a:p>
          <a:p>
            <a:pPr marL="0" indent="0">
              <a:buNone/>
            </a:pPr>
            <a:r>
              <a:rPr sz="2000" dirty="0"/>
              <a:t>3. Give example when AI might cause harm</a:t>
            </a:r>
          </a:p>
          <a:p>
            <a:pPr marL="0" indent="0">
              <a:buNone/>
            </a:pPr>
            <a:r>
              <a:rPr sz="2000" dirty="0"/>
              <a:t>4. Should humans or AI make important decisions?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Scenario: </a:t>
            </a:r>
            <a:r>
              <a:rPr sz="2000" dirty="0"/>
              <a:t>You used ChatGPT to write your English essay. Is this:</a:t>
            </a:r>
          </a:p>
          <a:p>
            <a:pPr marL="0" indent="0">
              <a:buNone/>
            </a:pPr>
            <a:r>
              <a:rPr sz="2000" dirty="0"/>
              <a:t>a) Fine - it's just a tool</a:t>
            </a:r>
          </a:p>
          <a:p>
            <a:pPr marL="0" indent="0">
              <a:buNone/>
            </a:pPr>
            <a:r>
              <a:rPr sz="2000" dirty="0"/>
              <a:t>b) Cheating</a:t>
            </a:r>
          </a:p>
          <a:p>
            <a:pPr marL="0" indent="0">
              <a:buNone/>
            </a:pPr>
            <a:r>
              <a:rPr sz="2000" dirty="0"/>
              <a:t>c) Something else?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Think-Pair-Share: What do you think?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What is Intellectual Property?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9019" y="1600201"/>
            <a:ext cx="515507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Intellectual Property: Creations of the mind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Includes:</a:t>
            </a:r>
          </a:p>
          <a:p>
            <a:pPr marL="0" indent="0">
              <a:buNone/>
            </a:pPr>
            <a:r>
              <a:rPr sz="2000" dirty="0"/>
              <a:t>Inventions</a:t>
            </a:r>
          </a:p>
          <a:p>
            <a:pPr marL="0" indent="0">
              <a:buNone/>
            </a:pPr>
            <a:r>
              <a:rPr sz="2000" dirty="0"/>
              <a:t>Art and music</a:t>
            </a:r>
          </a:p>
          <a:p>
            <a:pPr marL="0" indent="0">
              <a:buNone/>
            </a:pPr>
            <a:r>
              <a:rPr sz="2000" dirty="0"/>
              <a:t>Books and writing</a:t>
            </a:r>
          </a:p>
          <a:p>
            <a:pPr marL="0" indent="0">
              <a:buNone/>
            </a:pPr>
            <a:r>
              <a:rPr sz="2000" dirty="0"/>
              <a:t>Designs and logos</a:t>
            </a:r>
          </a:p>
          <a:p>
            <a:pPr marL="0" indent="0">
              <a:buNone/>
            </a:pPr>
            <a:r>
              <a:rPr sz="2000" dirty="0"/>
              <a:t>Software and code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Copyright:</a:t>
            </a:r>
          </a:p>
          <a:p>
            <a:pPr marL="0" indent="0">
              <a:buNone/>
            </a:pPr>
            <a:r>
              <a:rPr sz="2000" dirty="0"/>
              <a:t>Automatic protection for original creative work</a:t>
            </a:r>
          </a:p>
          <a:p>
            <a:pPr marL="0" indent="0">
              <a:buNone/>
            </a:pPr>
            <a:r>
              <a:rPr sz="2000" dirty="0"/>
              <a:t>You don't need to register</a:t>
            </a:r>
          </a:p>
          <a:p>
            <a:pPr marL="0" indent="0">
              <a:buNone/>
            </a:pPr>
            <a:r>
              <a:rPr sz="2000" dirty="0"/>
              <a:t>Protects against copying without permission</a:t>
            </a:r>
          </a:p>
          <a:p>
            <a:pPr marL="0" indent="0">
              <a:buNone/>
            </a:pPr>
            <a:r>
              <a:rPr sz="2000" dirty="0"/>
              <a:t>Lasts creator's life plus 70 years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BDC98-3D85-B580-BB92-36C82AB79CBB}"/>
              </a:ext>
            </a:extLst>
          </p:cNvPr>
          <p:cNvSpPr txBox="1"/>
          <p:nvPr/>
        </p:nvSpPr>
        <p:spPr>
          <a:xfrm>
            <a:off x="7118555" y="2080651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What's Protected:</a:t>
            </a:r>
          </a:p>
          <a:p>
            <a:pPr marL="0" indent="0">
              <a:buNone/>
            </a:pPr>
            <a:r>
              <a:rPr lang="en-US" sz="2000" dirty="0"/>
              <a:t>Your essays and stories</a:t>
            </a:r>
          </a:p>
          <a:p>
            <a:pPr marL="0" indent="0">
              <a:buNone/>
            </a:pPr>
            <a:r>
              <a:rPr lang="en-US" sz="2000" dirty="0"/>
              <a:t>Art you draw</a:t>
            </a:r>
          </a:p>
          <a:p>
            <a:pPr marL="0" indent="0">
              <a:buNone/>
            </a:pPr>
            <a:r>
              <a:rPr lang="en-US" sz="2000" dirty="0"/>
              <a:t>Photos you take</a:t>
            </a:r>
          </a:p>
          <a:p>
            <a:pPr marL="0" indent="0">
              <a:buNone/>
            </a:pPr>
            <a:r>
              <a:rPr lang="en-US" sz="2000" dirty="0"/>
              <a:t>Music you compose</a:t>
            </a:r>
          </a:p>
          <a:p>
            <a:pPr marL="0" indent="0">
              <a:buNone/>
            </a:pPr>
            <a:r>
              <a:rPr lang="en-US" sz="2000" dirty="0"/>
              <a:t>Code you write</a:t>
            </a:r>
          </a:p>
          <a:p>
            <a:pPr marL="0" indent="0">
              <a:buNone/>
            </a:pPr>
            <a:r>
              <a:rPr lang="en-US" sz="2000" dirty="0"/>
              <a:t>Even your homework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Copyright and AI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9019" y="1600201"/>
            <a:ext cx="521406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Problem 1: Training Data</a:t>
            </a:r>
          </a:p>
          <a:p>
            <a:pPr marL="0" indent="0">
              <a:buNone/>
            </a:pPr>
            <a:r>
              <a:rPr sz="2000" dirty="0"/>
              <a:t>AI trained on huge amounts of copyrighted data</a:t>
            </a:r>
          </a:p>
          <a:p>
            <a:pPr marL="0" indent="0">
              <a:buNone/>
            </a:pPr>
            <a:r>
              <a:rPr sz="2000" dirty="0"/>
              <a:t>Often used WITHOUT permission</a:t>
            </a:r>
          </a:p>
          <a:p>
            <a:pPr marL="0" indent="0">
              <a:buNone/>
            </a:pPr>
            <a:r>
              <a:rPr sz="2000" dirty="0"/>
              <a:t>Legal question: Is this allowed?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Problem 2: AI-Generated Content</a:t>
            </a:r>
          </a:p>
          <a:p>
            <a:pPr marL="0" indent="0">
              <a:buNone/>
            </a:pPr>
            <a:r>
              <a:rPr sz="2000" dirty="0"/>
              <a:t>If AI creates something, who owns it?</a:t>
            </a:r>
          </a:p>
          <a:p>
            <a:pPr marL="0" indent="0">
              <a:buNone/>
            </a:pPr>
            <a:r>
              <a:rPr sz="2000" dirty="0"/>
              <a:t>The prompt writer?</a:t>
            </a:r>
          </a:p>
          <a:p>
            <a:pPr marL="0" indent="0">
              <a:buNone/>
            </a:pPr>
            <a:r>
              <a:rPr sz="2000" dirty="0"/>
              <a:t>The AI company?</a:t>
            </a:r>
          </a:p>
          <a:p>
            <a:pPr marL="0" indent="0">
              <a:buNone/>
            </a:pPr>
            <a:r>
              <a:rPr sz="2000" dirty="0"/>
              <a:t>Nobody?</a:t>
            </a:r>
          </a:p>
          <a:p>
            <a:pPr marL="0" indent="0">
              <a:buNone/>
            </a:pPr>
            <a:r>
              <a:rPr sz="2000" dirty="0"/>
              <a:t>Currently unclear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05F528-965E-3724-C9F1-A15916329FE2}"/>
              </a:ext>
            </a:extLst>
          </p:cNvPr>
          <p:cNvSpPr txBox="1"/>
          <p:nvPr/>
        </p:nvSpPr>
        <p:spPr>
          <a:xfrm>
            <a:off x="6853085" y="2522706"/>
            <a:ext cx="6096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Problem 3: AI Copying Styles</a:t>
            </a:r>
          </a:p>
          <a:p>
            <a:pPr marL="0" indent="0">
              <a:buNone/>
            </a:pPr>
            <a:r>
              <a:rPr lang="en-US" sz="2000" dirty="0"/>
              <a:t>AI can copy artists' styles</a:t>
            </a:r>
          </a:p>
          <a:p>
            <a:pPr marL="0" indent="0">
              <a:buNone/>
            </a:pPr>
            <a:r>
              <a:rPr lang="en-US" sz="2000" dirty="0"/>
              <a:t>Is this theft or inspiration?</a:t>
            </a:r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2FB005-4ADB-542E-C1C2-3853A99C3EA4}"/>
              </a:ext>
            </a:extLst>
          </p:cNvPr>
          <p:cNvSpPr txBox="1"/>
          <p:nvPr/>
        </p:nvSpPr>
        <p:spPr>
          <a:xfrm>
            <a:off x="4028769" y="6124061"/>
            <a:ext cx="67498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 dirty="0"/>
              <a:t>Real Example: </a:t>
            </a:r>
            <a:r>
              <a:rPr lang="en-US" sz="2000" dirty="0"/>
              <a:t>Artists suing AI image companies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Copyright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sz="2200" dirty="0"/>
              <a:t>Is This Copyright Infringement?</a:t>
            </a:r>
          </a:p>
          <a:p>
            <a:pPr marL="0" indent="0">
              <a:buNone/>
            </a:pPr>
            <a:endParaRPr sz="2200" dirty="0"/>
          </a:p>
          <a:p>
            <a:pPr marL="0" indent="0">
              <a:buNone/>
            </a:pPr>
            <a:r>
              <a:rPr sz="2200" b="1" dirty="0"/>
              <a:t>6 scenarios:</a:t>
            </a:r>
          </a:p>
          <a:p>
            <a:pPr marL="0" indent="0">
              <a:buNone/>
            </a:pPr>
            <a:endParaRPr sz="2200" dirty="0"/>
          </a:p>
          <a:p>
            <a:pPr marL="0" indent="0">
              <a:buNone/>
            </a:pPr>
            <a:r>
              <a:rPr sz="2200" dirty="0"/>
              <a:t>1. Use ChatGPT to brainstorm story ideas, write yourself</a:t>
            </a:r>
          </a:p>
          <a:p>
            <a:pPr marL="0" indent="0">
              <a:buNone/>
            </a:pPr>
            <a:r>
              <a:rPr sz="2200" dirty="0"/>
              <a:t>2. Copy entire essay from ChatGPT, submit as yours</a:t>
            </a:r>
          </a:p>
          <a:p>
            <a:pPr marL="0" indent="0">
              <a:buNone/>
            </a:pPr>
            <a:r>
              <a:rPr sz="2200" dirty="0"/>
              <a:t>3. AI image generator creates picture, you sell it</a:t>
            </a:r>
          </a:p>
          <a:p>
            <a:pPr marL="0" indent="0">
              <a:buNone/>
            </a:pPr>
            <a:r>
              <a:rPr sz="2200" dirty="0"/>
              <a:t>4. Ask ChatGPT for song like Taylor Swift</a:t>
            </a:r>
          </a:p>
          <a:p>
            <a:pPr marL="0" indent="0">
              <a:buNone/>
            </a:pPr>
            <a:r>
              <a:rPr sz="2200" dirty="0"/>
              <a:t>5. School website uses AI-generated image</a:t>
            </a:r>
          </a:p>
          <a:p>
            <a:pPr marL="0" indent="0">
              <a:buNone/>
            </a:pPr>
            <a:r>
              <a:rPr sz="2200" dirty="0"/>
              <a:t>6. Use AI to improve your own writing</a:t>
            </a:r>
          </a:p>
          <a:p>
            <a:pPr marL="0" indent="0">
              <a:buNone/>
            </a:pPr>
            <a:endParaRPr sz="2200" dirty="0"/>
          </a:p>
          <a:p>
            <a:pPr marL="0" indent="0">
              <a:buNone/>
            </a:pPr>
            <a:r>
              <a:rPr sz="2200" b="1" dirty="0"/>
              <a:t>Decide: </a:t>
            </a:r>
            <a:r>
              <a:rPr sz="2200" dirty="0"/>
              <a:t>OK, Problematic, or Definitely Wrong</a:t>
            </a:r>
          </a:p>
          <a:p>
            <a:pPr marL="0" indent="0">
              <a:buNone/>
            </a:pPr>
            <a:r>
              <a:rPr sz="2200" dirty="0"/>
              <a:t>Explain WHY</a:t>
            </a:r>
          </a:p>
          <a:p>
            <a:pPr marL="0" indent="0">
              <a:buNone/>
            </a:pPr>
            <a:r>
              <a:rPr sz="2200" dirty="0"/>
              <a:t>Suggest what SHOULD happen</a:t>
            </a:r>
          </a:p>
          <a:p>
            <a:pPr marL="0" indent="0"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Academic Integrity and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9019" y="1600201"/>
            <a:ext cx="523373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b="1" dirty="0"/>
              <a:t>What is Academic Integrity?</a:t>
            </a:r>
          </a:p>
          <a:p>
            <a:pPr marL="0" indent="0">
              <a:buNone/>
            </a:pPr>
            <a:r>
              <a:rPr sz="2000" dirty="0"/>
              <a:t>Being honest about your work</a:t>
            </a:r>
          </a:p>
          <a:p>
            <a:pPr marL="0" indent="0">
              <a:buNone/>
            </a:pPr>
            <a:r>
              <a:rPr sz="2000" dirty="0"/>
              <a:t>Giving credit for others' ideas</a:t>
            </a:r>
          </a:p>
          <a:p>
            <a:pPr marL="0" indent="0">
              <a:buNone/>
            </a:pPr>
            <a:r>
              <a:rPr sz="2000" dirty="0"/>
              <a:t>Not claiming work you didn't do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Why It Matters:</a:t>
            </a:r>
          </a:p>
          <a:p>
            <a:pPr marL="0" indent="0">
              <a:buNone/>
            </a:pPr>
            <a:r>
              <a:rPr sz="2000" dirty="0"/>
              <a:t>Teachers need to know what YOU can do</a:t>
            </a:r>
          </a:p>
          <a:p>
            <a:pPr marL="0" indent="0">
              <a:buNone/>
            </a:pPr>
            <a:r>
              <a:rPr sz="2000" dirty="0"/>
              <a:t>You need to actually learn</a:t>
            </a:r>
          </a:p>
          <a:p>
            <a:pPr marL="0" indent="0">
              <a:buNone/>
            </a:pPr>
            <a:r>
              <a:rPr sz="2000" dirty="0"/>
              <a:t>Unfair to students who do own work</a:t>
            </a:r>
          </a:p>
          <a:p>
            <a:pPr marL="0" indent="0">
              <a:buNone/>
            </a:pPr>
            <a:r>
              <a:rPr sz="2000" dirty="0"/>
              <a:t>Practice for real-world consequences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45EA52-66A1-8CEC-C1EE-0530D67FC74D}"/>
              </a:ext>
            </a:extLst>
          </p:cNvPr>
          <p:cNvSpPr txBox="1"/>
          <p:nvPr/>
        </p:nvSpPr>
        <p:spPr>
          <a:xfrm>
            <a:off x="7030064" y="1324850"/>
            <a:ext cx="609600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School and Exam Rules:</a:t>
            </a:r>
          </a:p>
          <a:p>
            <a:r>
              <a:rPr lang="en-US" sz="2000" dirty="0"/>
              <a:t>DfE Guidance: Schools must prevent AI misuse</a:t>
            </a:r>
          </a:p>
          <a:p>
            <a:r>
              <a:rPr lang="en-US" sz="2000" dirty="0"/>
              <a:t>Using AI inappropriately is malpractice</a:t>
            </a:r>
          </a:p>
          <a:p>
            <a:endParaRPr lang="en-US" sz="2000" dirty="0"/>
          </a:p>
          <a:p>
            <a:r>
              <a:rPr lang="en-US" sz="2000" b="1" dirty="0"/>
              <a:t>What's NOT OK:</a:t>
            </a:r>
          </a:p>
          <a:p>
            <a:r>
              <a:rPr lang="en-US" sz="2000" dirty="0"/>
              <a:t>Copying AI text directly</a:t>
            </a:r>
          </a:p>
          <a:p>
            <a:r>
              <a:rPr lang="en-US" sz="2000" dirty="0"/>
              <a:t>Submitting AI work as yours</a:t>
            </a:r>
          </a:p>
          <a:p>
            <a:r>
              <a:rPr lang="en-US" sz="2000" dirty="0"/>
              <a:t>Using AI in exams unless allowed</a:t>
            </a:r>
          </a:p>
          <a:p>
            <a:endParaRPr lang="en-US" sz="2000" dirty="0"/>
          </a:p>
          <a:p>
            <a:r>
              <a:rPr lang="en-US" sz="2000" b="1" dirty="0"/>
              <a:t>What's OK (if teacher allows):</a:t>
            </a:r>
          </a:p>
          <a:p>
            <a:r>
              <a:rPr lang="en-US" sz="2000" dirty="0"/>
              <a:t>Brainstorming ideas</a:t>
            </a:r>
          </a:p>
          <a:p>
            <a:r>
              <a:rPr lang="en-US" sz="2000" dirty="0"/>
              <a:t>Asking AI to explain concepts</a:t>
            </a:r>
          </a:p>
          <a:p>
            <a:r>
              <a:rPr lang="en-US" sz="2000" dirty="0"/>
              <a:t>Checking grammar</a:t>
            </a:r>
          </a:p>
          <a:p>
            <a:r>
              <a:rPr lang="en-US" sz="2000" dirty="0"/>
              <a:t>Getting feedback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104F39-6BC4-2E8A-4D03-F2B34342F185}"/>
              </a:ext>
            </a:extLst>
          </p:cNvPr>
          <p:cNvSpPr txBox="1"/>
          <p:nvPr/>
        </p:nvSpPr>
        <p:spPr>
          <a:xfrm>
            <a:off x="3281516" y="6211883"/>
            <a:ext cx="65630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Key Rule: </a:t>
            </a:r>
            <a:r>
              <a:rPr lang="en-US" sz="2000" dirty="0"/>
              <a:t>When in doubt, ASK YOUR TEACHER</a:t>
            </a:r>
            <a:endParaRPr lang="en-GB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Create a Guide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045" y="1600201"/>
            <a:ext cx="570567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000" b="1" dirty="0"/>
              <a:t>Create poster: </a:t>
            </a:r>
            <a:r>
              <a:rPr sz="2000" dirty="0"/>
              <a:t>Using AI Responsibly at School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Must include: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Section 1: What IS OK</a:t>
            </a:r>
          </a:p>
          <a:p>
            <a:pPr marL="0" indent="0">
              <a:buNone/>
            </a:pPr>
            <a:r>
              <a:rPr sz="2000" dirty="0"/>
              <a:t>3-4 acceptable uses with examples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Section 2: What is NOT OK</a:t>
            </a:r>
          </a:p>
          <a:p>
            <a:pPr marL="0" indent="0">
              <a:buNone/>
            </a:pPr>
            <a:r>
              <a:rPr sz="2000" dirty="0"/>
              <a:t>3-4 unacceptable uses with consequences</a:t>
            </a:r>
          </a:p>
          <a:p>
            <a:pPr marL="0" indent="0">
              <a:buNone/>
            </a:pPr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BC39CB-9400-11DD-DDA7-F7FB6F942232}"/>
              </a:ext>
            </a:extLst>
          </p:cNvPr>
          <p:cNvSpPr txBox="1"/>
          <p:nvPr/>
        </p:nvSpPr>
        <p:spPr>
          <a:xfrm>
            <a:off x="7000568" y="1431258"/>
            <a:ext cx="60960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Section 3: Copyright Rules</a:t>
            </a:r>
          </a:p>
          <a:p>
            <a:pPr marL="0" indent="0">
              <a:buNone/>
            </a:pPr>
            <a:r>
              <a:rPr lang="en-US" sz="2000" dirty="0"/>
              <a:t>Explain copyright simply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Section 4: When to Ask</a:t>
            </a:r>
          </a:p>
          <a:p>
            <a:pPr marL="0" indent="0">
              <a:buNone/>
            </a:pPr>
            <a:r>
              <a:rPr lang="en-US" sz="2000" dirty="0"/>
              <a:t>How to check with teacher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BFF2C0-A4EF-4B92-FED9-713B620297B8}"/>
              </a:ext>
            </a:extLst>
          </p:cNvPr>
          <p:cNvSpPr txBox="1"/>
          <p:nvPr/>
        </p:nvSpPr>
        <p:spPr>
          <a:xfrm>
            <a:off x="2821858" y="5694159"/>
            <a:ext cx="65482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000" b="1" dirty="0"/>
              <a:t>Gallery walk last 3 mins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800"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b="1" dirty="0"/>
              <a:t>Copyright and AI Key Principles: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dirty="0"/>
              <a:t>1. If you didn't create it, you don't own it</a:t>
            </a:r>
          </a:p>
          <a:p>
            <a:pPr marL="0" indent="0">
              <a:buNone/>
            </a:pPr>
            <a:r>
              <a:rPr sz="2000" dirty="0"/>
              <a:t>2. Using AI doesn't make it your work</a:t>
            </a:r>
          </a:p>
          <a:p>
            <a:pPr marL="0" indent="0">
              <a:buNone/>
            </a:pPr>
            <a:r>
              <a:rPr sz="2000" dirty="0"/>
              <a:t>3. Always credit sources (including AI)</a:t>
            </a:r>
          </a:p>
          <a:p>
            <a:pPr marL="0" indent="0">
              <a:buNone/>
            </a:pPr>
            <a:r>
              <a:rPr sz="2000" dirty="0"/>
              <a:t>4. When using AI, be honest</a:t>
            </a:r>
          </a:p>
          <a:p>
            <a:pPr marL="0" indent="0">
              <a:buNone/>
            </a:pPr>
            <a:r>
              <a:rPr sz="2000" dirty="0"/>
              <a:t>5. Check your school/exam rules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Exit Ticket: </a:t>
            </a:r>
            <a:r>
              <a:rPr sz="2000" dirty="0"/>
              <a:t>Using AI becomes cheating when...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/>
              <a:t>Quick Scenarios (verbal):</a:t>
            </a:r>
          </a:p>
          <a:p>
            <a:pPr marL="0" indent="0">
              <a:buNone/>
            </a:pPr>
            <a:r>
              <a:rPr sz="2000" dirty="0"/>
              <a:t>Using AI to check spelling - OK?</a:t>
            </a:r>
          </a:p>
          <a:p>
            <a:pPr marL="0" indent="0">
              <a:buNone/>
            </a:pPr>
            <a:r>
              <a:rPr sz="2000" dirty="0"/>
              <a:t>Submitting AI essay as yours - OK?</a:t>
            </a:r>
          </a:p>
          <a:p>
            <a:pPr marL="0" indent="0">
              <a:buNone/>
            </a:pPr>
            <a:r>
              <a:rPr sz="2000" dirty="0"/>
              <a:t>Using AI to understand topic - OK?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1402</Words>
  <Application>Microsoft Office PowerPoint</Application>
  <PresentationFormat>Widescreen</PresentationFormat>
  <Paragraphs>290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Intellectual Property and AI</vt:lpstr>
      <vt:lpstr>Learning Objectives</vt:lpstr>
      <vt:lpstr>Prior Knowledge Check</vt:lpstr>
      <vt:lpstr>What is Intellectual Property?</vt:lpstr>
      <vt:lpstr>Copyright and AI Problems</vt:lpstr>
      <vt:lpstr>Activity 1: Copyright Scenarios</vt:lpstr>
      <vt:lpstr>Academic Integrity and AI</vt:lpstr>
      <vt:lpstr>Activity 2: Create a Guide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2025-12-31T22:37:02Z</dcterms:modified>
  <cp:category/>
</cp:coreProperties>
</file>